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Lst>
  <p:sldSz cx="6858000" cy="9144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FF"/>
    <a:srgbClr val="0080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0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1352646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113578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252002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159861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309894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388968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340100"/>
            <a:ext cx="2901255"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340100"/>
            <a:ext cx="2915543"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316556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185742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43676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200603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3C4FFE-13F2-45EF-AD2C-C24F8C2E5AAA}" type="datetimeFigureOut">
              <a:rPr kumimoji="1" lang="ja-JP" altLang="en-US" smtClean="0"/>
              <a:t>2026/6/4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411000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D13C4FFE-13F2-45EF-AD2C-C24F8C2E5AAA}" type="datetimeFigureOut">
              <a:rPr kumimoji="1" lang="ja-JP" altLang="en-US" smtClean="0"/>
              <a:t>2026/6/4</a:t>
            </a:fld>
            <a:endParaRPr kumimoji="1" lang="ja-JP" alt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F3926F3-6D56-4DF7-8805-F2C43058D168}" type="slidenum">
              <a:rPr kumimoji="1" lang="ja-JP" altLang="en-US" smtClean="0"/>
              <a:t>‹#›</a:t>
            </a:fld>
            <a:endParaRPr kumimoji="1" lang="ja-JP" altLang="en-US"/>
          </a:p>
        </p:txBody>
      </p:sp>
    </p:spTree>
    <p:extLst>
      <p:ext uri="{BB962C8B-B14F-4D97-AF65-F5344CB8AC3E}">
        <p14:creationId xmlns:p14="http://schemas.microsoft.com/office/powerpoint/2010/main" val="38670390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svg"/><Relationship Id="rId3" Type="http://schemas.microsoft.com/office/2007/relationships/hdphoto" Target="../media/hdphoto1.wdp"/><Relationship Id="rId21" Type="http://schemas.openxmlformats.org/officeDocument/2006/relationships/image" Target="../media/image17.JP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3.svg"/><Relationship Id="rId20" Type="http://schemas.microsoft.com/office/2007/relationships/hdphoto" Target="../media/hdphoto3.wdp"/><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2.png"/><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C3EA1ACA-EE45-42CA-8B63-79941D89D823}"/>
              </a:ext>
            </a:extLst>
          </p:cNvPr>
          <p:cNvGrpSpPr/>
          <p:nvPr/>
        </p:nvGrpSpPr>
        <p:grpSpPr>
          <a:xfrm>
            <a:off x="-722" y="7685"/>
            <a:ext cx="6858001" cy="9128630"/>
            <a:chOff x="29895" y="681679"/>
            <a:chExt cx="6603256" cy="4788552"/>
          </a:xfrm>
        </p:grpSpPr>
        <p:pic>
          <p:nvPicPr>
            <p:cNvPr id="15" name="Picture 2" descr="水彩の背景素材　黄緑">
              <a:extLst>
                <a:ext uri="{FF2B5EF4-FFF2-40B4-BE49-F238E27FC236}">
                  <a16:creationId xmlns:a16="http://schemas.microsoft.com/office/drawing/2014/main" id="{F851312F-65F0-449C-886D-698A7DF9F1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715" t="-1" b="-47"/>
            <a:stretch/>
          </p:blipFill>
          <p:spPr bwMode="auto">
            <a:xfrm>
              <a:off x="29895" y="681679"/>
              <a:ext cx="6603256" cy="4788552"/>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53B4D1A7-7743-4E66-811D-2678CDA970B3}"/>
                </a:ext>
              </a:extLst>
            </p:cNvPr>
            <p:cNvSpPr/>
            <p:nvPr/>
          </p:nvSpPr>
          <p:spPr>
            <a:xfrm>
              <a:off x="227611" y="1121605"/>
              <a:ext cx="6225852" cy="423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正方形/長方形 41">
            <a:extLst>
              <a:ext uri="{FF2B5EF4-FFF2-40B4-BE49-F238E27FC236}">
                <a16:creationId xmlns:a16="http://schemas.microsoft.com/office/drawing/2014/main" id="{F7C407F9-1D1C-4BDF-B810-B4B4164FC5E2}"/>
              </a:ext>
            </a:extLst>
          </p:cNvPr>
          <p:cNvSpPr/>
          <p:nvPr/>
        </p:nvSpPr>
        <p:spPr>
          <a:xfrm>
            <a:off x="107619" y="7151490"/>
            <a:ext cx="6660371" cy="1855850"/>
          </a:xfrm>
          <a:prstGeom prst="rect">
            <a:avLst/>
          </a:prstGeom>
          <a:noFill/>
          <a:ln w="85725" cmpd="thickThi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3">
            <a:extLst>
              <a:ext uri="{FF2B5EF4-FFF2-40B4-BE49-F238E27FC236}">
                <a16:creationId xmlns:a16="http://schemas.microsoft.com/office/drawing/2014/main" id="{FAB50A0E-6606-4AC3-A687-6F66504FCE4E}"/>
              </a:ext>
            </a:extLst>
          </p:cNvPr>
          <p:cNvSpPr>
            <a:spLocks noGrp="1"/>
          </p:cNvSpPr>
          <p:nvPr>
            <p:ph type="title"/>
          </p:nvPr>
        </p:nvSpPr>
        <p:spPr>
          <a:xfrm>
            <a:off x="-440927" y="516"/>
            <a:ext cx="3559599" cy="849361"/>
          </a:xfrm>
        </p:spPr>
        <p:txBody>
          <a:bodyPr>
            <a:normAutofit/>
          </a:bodyPr>
          <a:lstStyle/>
          <a:p>
            <a:pPr algn="ctr"/>
            <a:r>
              <a:rPr kumimoji="1" lang="en-US" altLang="ja-JP" sz="2800" b="1" dirty="0">
                <a:solidFill>
                  <a:srgbClr val="008000"/>
                </a:solidFill>
                <a:latin typeface="BIZ UDPゴシック" panose="020B0400000000000000" pitchFamily="50" charset="-128"/>
                <a:ea typeface="BIZ UDPゴシック" panose="020B0400000000000000" pitchFamily="50" charset="-128"/>
              </a:rPr>
              <a:t>ICT</a:t>
            </a:r>
            <a:r>
              <a:rPr kumimoji="1" lang="ja-JP" altLang="en-US" sz="2800" b="1" dirty="0">
                <a:solidFill>
                  <a:srgbClr val="008000"/>
                </a:solidFill>
                <a:latin typeface="BIZ UDPゴシック" panose="020B0400000000000000" pitchFamily="50" charset="-128"/>
                <a:ea typeface="BIZ UDPゴシック" panose="020B0400000000000000" pitchFamily="50" charset="-128"/>
              </a:rPr>
              <a:t>ニュース</a:t>
            </a:r>
          </a:p>
        </p:txBody>
      </p:sp>
      <p:sp>
        <p:nvSpPr>
          <p:cNvPr id="16" name="コンテンツ プレースホルダー 15">
            <a:extLst>
              <a:ext uri="{FF2B5EF4-FFF2-40B4-BE49-F238E27FC236}">
                <a16:creationId xmlns:a16="http://schemas.microsoft.com/office/drawing/2014/main" id="{A6253307-BF69-4ACE-A63F-C47D09751F02}"/>
              </a:ext>
            </a:extLst>
          </p:cNvPr>
          <p:cNvSpPr>
            <a:spLocks noGrp="1"/>
          </p:cNvSpPr>
          <p:nvPr>
            <p:ph sz="half" idx="2"/>
          </p:nvPr>
        </p:nvSpPr>
        <p:spPr>
          <a:xfrm>
            <a:off x="5495376" y="4793438"/>
            <a:ext cx="1860381" cy="259484"/>
          </a:xfrm>
        </p:spPr>
        <p:txBody>
          <a:bodyPr>
            <a:normAutofit/>
          </a:bodyPr>
          <a:lstStyle/>
          <a:p>
            <a:pPr marL="0" indent="0">
              <a:buNone/>
            </a:pPr>
            <a:r>
              <a:rPr lang="ja-JP" altLang="en-US" sz="700" dirty="0">
                <a:latin typeface="BIZ UDPゴシック" panose="020B0400000000000000" pitchFamily="50" charset="-128"/>
                <a:ea typeface="BIZ UDPゴシック" panose="020B0400000000000000" pitchFamily="50" charset="-128"/>
              </a:rPr>
              <a:t>引用元</a:t>
            </a:r>
            <a:r>
              <a:rPr kumimoji="1" lang="ja-JP" altLang="en-US" sz="700" dirty="0">
                <a:latin typeface="BIZ UDPゴシック" panose="020B0400000000000000" pitchFamily="50" charset="-128"/>
                <a:ea typeface="BIZ UDPゴシック" panose="020B0400000000000000" pitchFamily="50" charset="-128"/>
              </a:rPr>
              <a:t>：農林水産省</a:t>
            </a:r>
            <a:r>
              <a:rPr kumimoji="1" lang="en-US" altLang="ja-JP" sz="700" dirty="0">
                <a:latin typeface="BIZ UDPゴシック" panose="020B0400000000000000" pitchFamily="50" charset="-128"/>
                <a:ea typeface="BIZ UDPゴシック" panose="020B0400000000000000" pitchFamily="50" charset="-128"/>
              </a:rPr>
              <a:t>HP</a:t>
            </a:r>
            <a:endParaRPr kumimoji="1" lang="ja-JP" altLang="en-US" sz="700"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EB9AB862-4C5D-4394-8CEE-EBF2676528AB}"/>
              </a:ext>
            </a:extLst>
          </p:cNvPr>
          <p:cNvCxnSpPr>
            <a:cxnSpLocks/>
          </p:cNvCxnSpPr>
          <p:nvPr/>
        </p:nvCxnSpPr>
        <p:spPr>
          <a:xfrm>
            <a:off x="85820" y="135732"/>
            <a:ext cx="2506107" cy="0"/>
          </a:xfrm>
          <a:prstGeom prst="line">
            <a:avLst/>
          </a:prstGeom>
          <a:ln w="98425" cmpd="thickThin">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B922D27-FFFF-4449-908E-922D6F7D0274}"/>
              </a:ext>
            </a:extLst>
          </p:cNvPr>
          <p:cNvCxnSpPr>
            <a:cxnSpLocks/>
          </p:cNvCxnSpPr>
          <p:nvPr/>
        </p:nvCxnSpPr>
        <p:spPr>
          <a:xfrm>
            <a:off x="107620" y="716716"/>
            <a:ext cx="2485353" cy="0"/>
          </a:xfrm>
          <a:prstGeom prst="line">
            <a:avLst/>
          </a:prstGeom>
          <a:ln w="98425" cmpd="thinThick">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E41B9793-6220-47CD-92FB-B688B6735909}"/>
              </a:ext>
            </a:extLst>
          </p:cNvPr>
          <p:cNvSpPr/>
          <p:nvPr/>
        </p:nvSpPr>
        <p:spPr>
          <a:xfrm>
            <a:off x="471347" y="1794318"/>
            <a:ext cx="6471945" cy="360548"/>
          </a:xfrm>
          <a:prstGeom prst="rect">
            <a:avLst/>
          </a:prstGeom>
        </p:spPr>
        <p:txBody>
          <a:bodyPr wrap="square">
            <a:spAutoFit/>
          </a:bodyPr>
          <a:lstStyle/>
          <a:p>
            <a:pPr>
              <a:lnSpc>
                <a:spcPct val="150000"/>
              </a:lnSpc>
            </a:pPr>
            <a:r>
              <a:rPr lang="ja-JP" altLang="en-US" sz="1400" b="1" dirty="0">
                <a:solidFill>
                  <a:srgbClr val="008000"/>
                </a:solidFill>
                <a:latin typeface="BIZ UDゴシック" panose="020B0400000000000000" pitchFamily="49" charset="-128"/>
                <a:ea typeface="BIZ UDゴシック" panose="020B0400000000000000" pitchFamily="49" charset="-128"/>
              </a:rPr>
              <a:t>鶏料理を楽しむために　～カンピロバクターによる食中毒にご注意を！！～</a:t>
            </a:r>
            <a:endParaRPr lang="ja-JP" altLang="en-US" sz="1400" b="1" i="0" dirty="0">
              <a:solidFill>
                <a:srgbClr val="008000"/>
              </a:solidFill>
              <a:effectLst/>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F1D82176-1677-46A1-AFC0-9C3F7FA7B610}"/>
              </a:ext>
            </a:extLst>
          </p:cNvPr>
          <p:cNvPicPr>
            <a:picLocks noChangeAspect="1"/>
          </p:cNvPicPr>
          <p:nvPr/>
        </p:nvPicPr>
        <p:blipFill>
          <a:blip r:embed="rId4"/>
          <a:stretch>
            <a:fillRect/>
          </a:stretch>
        </p:blipFill>
        <p:spPr>
          <a:xfrm>
            <a:off x="4203860" y="3132561"/>
            <a:ext cx="2244738" cy="1598066"/>
          </a:xfrm>
          <a:prstGeom prst="rect">
            <a:avLst/>
          </a:prstGeom>
        </p:spPr>
      </p:pic>
      <p:sp>
        <p:nvSpPr>
          <p:cNvPr id="7" name="正方形/長方形 6">
            <a:extLst>
              <a:ext uri="{FF2B5EF4-FFF2-40B4-BE49-F238E27FC236}">
                <a16:creationId xmlns:a16="http://schemas.microsoft.com/office/drawing/2014/main" id="{DFE13857-FC95-4603-A8D1-C4E858585619}"/>
              </a:ext>
            </a:extLst>
          </p:cNvPr>
          <p:cNvSpPr/>
          <p:nvPr/>
        </p:nvSpPr>
        <p:spPr>
          <a:xfrm>
            <a:off x="345549" y="2115682"/>
            <a:ext cx="4923751" cy="1598066"/>
          </a:xfrm>
          <a:prstGeom prst="rect">
            <a:avLst/>
          </a:prstGeom>
        </p:spPr>
        <p:txBody>
          <a:bodyPr wrap="square">
            <a:spAutoFit/>
          </a:bodyPr>
          <a:lstStyle/>
          <a:p>
            <a:pPr>
              <a:lnSpc>
                <a:spcPct val="130000"/>
              </a:lnSpc>
            </a:pPr>
            <a:r>
              <a:rPr lang="ja-JP" altLang="en-US" sz="1100" dirty="0">
                <a:solidFill>
                  <a:srgbClr val="000000"/>
                </a:solidFill>
                <a:latin typeface="BIZ UDゴシック" panose="020B0400000000000000" pitchFamily="49" charset="-128"/>
                <a:ea typeface="BIZ UDゴシック" panose="020B0400000000000000" pitchFamily="49" charset="-128"/>
              </a:rPr>
              <a:t>カンピロバクターは、家畜の流産、胃腸炎、肝炎等の原因菌として獣医学分野で注目されていた菌で、ニワトリ、ウシ等の家きんや家畜をはじめ、ペット、野鳥、野生動物など多くの動物が保菌しています。</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a:lnSpc>
                <a:spcPct val="130000"/>
              </a:lnSpc>
            </a:pPr>
            <a:r>
              <a:rPr lang="ja-JP" altLang="en-US" sz="1100" dirty="0">
                <a:solidFill>
                  <a:srgbClr val="000000"/>
                </a:solidFill>
                <a:latin typeface="BIZ UDゴシック" panose="020B0400000000000000" pitchFamily="49" charset="-128"/>
                <a:ea typeface="BIZ UDゴシック" panose="020B0400000000000000" pitchFamily="49" charset="-128"/>
              </a:rPr>
              <a:t>ヒトや動物の腸管内でしか増殖しない、乾燥に弱い、</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a:lnSpc>
                <a:spcPct val="130000"/>
              </a:lnSpc>
            </a:pPr>
            <a:r>
              <a:rPr lang="ja-JP" altLang="en-US" sz="1100" dirty="0">
                <a:solidFill>
                  <a:srgbClr val="000000"/>
                </a:solidFill>
                <a:latin typeface="BIZ UDゴシック" panose="020B0400000000000000" pitchFamily="49" charset="-128"/>
                <a:ea typeface="BIZ UDゴシック" panose="020B0400000000000000" pitchFamily="49" charset="-128"/>
              </a:rPr>
              <a:t>通常の加熱調理で死滅するなどの特性を持っています。</a:t>
            </a:r>
          </a:p>
          <a:p>
            <a:pPr>
              <a:lnSpc>
                <a:spcPct val="130000"/>
              </a:lnSpc>
            </a:pPr>
            <a:r>
              <a:rPr lang="ja-JP" altLang="en-US" sz="1100" dirty="0">
                <a:solidFill>
                  <a:srgbClr val="000000"/>
                </a:solidFill>
                <a:latin typeface="BIZ UDゴシック" panose="020B0400000000000000" pitchFamily="49" charset="-128"/>
                <a:ea typeface="BIZ UDゴシック" panose="020B0400000000000000" pitchFamily="49" charset="-128"/>
              </a:rPr>
              <a:t>また、数百個程度と比較的少ない菌量を摂取すること</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a:lnSpc>
                <a:spcPct val="130000"/>
              </a:lnSpc>
            </a:pPr>
            <a:r>
              <a:rPr lang="ja-JP" altLang="en-US" sz="1100" dirty="0">
                <a:solidFill>
                  <a:srgbClr val="000000"/>
                </a:solidFill>
                <a:latin typeface="BIZ UDゴシック" panose="020B0400000000000000" pitchFamily="49" charset="-128"/>
                <a:ea typeface="BIZ UDゴシック" panose="020B0400000000000000" pitchFamily="49" charset="-128"/>
              </a:rPr>
              <a:t>によりヒトへの感染が成立することが知られています。</a:t>
            </a:r>
            <a:endParaRPr lang="ja-JP" altLang="en-US" sz="1100"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6AE02319-7E27-4A9A-93E5-BFC4DA318106}"/>
              </a:ext>
            </a:extLst>
          </p:cNvPr>
          <p:cNvSpPr/>
          <p:nvPr/>
        </p:nvSpPr>
        <p:spPr>
          <a:xfrm>
            <a:off x="792106" y="3670890"/>
            <a:ext cx="3438776" cy="1157946"/>
          </a:xfrm>
          <a:prstGeom prst="rect">
            <a:avLst/>
          </a:prstGeom>
        </p:spPr>
        <p:txBody>
          <a:bodyPr wrap="square">
            <a:spAutoFit/>
          </a:bodyPr>
          <a:lstStyle/>
          <a:p>
            <a:pPr>
              <a:lnSpc>
                <a:spcPct val="130000"/>
              </a:lnSpc>
            </a:pPr>
            <a:r>
              <a:rPr lang="en-US" altLang="ja-JP" sz="1100" dirty="0">
                <a:latin typeface="BIZ UDゴシック" panose="020B0400000000000000" pitchFamily="49" charset="-128"/>
                <a:ea typeface="BIZ UDゴシック" panose="020B0400000000000000" pitchFamily="49" charset="-128"/>
              </a:rPr>
              <a:t>Point</a:t>
            </a:r>
            <a:r>
              <a:rPr lang="ja-JP" altLang="en-US" sz="1100" dirty="0">
                <a:latin typeface="BIZ UDゴシック" panose="020B0400000000000000" pitchFamily="49" charset="-128"/>
                <a:ea typeface="BIZ UDゴシック" panose="020B0400000000000000" pitchFamily="49" charset="-128"/>
              </a:rPr>
              <a:t>１　患者の７割以上が</a:t>
            </a:r>
            <a:r>
              <a:rPr lang="en-US" altLang="ja-JP" sz="1100" dirty="0">
                <a:latin typeface="BIZ UDゴシック" panose="020B0400000000000000" pitchFamily="49" charset="-128"/>
                <a:ea typeface="BIZ UDゴシック" panose="020B0400000000000000" pitchFamily="49" charset="-128"/>
              </a:rPr>
              <a:t>10</a:t>
            </a:r>
            <a:r>
              <a:rPr lang="ja-JP" altLang="en-US" sz="1100" dirty="0">
                <a:latin typeface="BIZ UDゴシック" panose="020B0400000000000000" pitchFamily="49" charset="-128"/>
                <a:ea typeface="BIZ UDゴシック" panose="020B0400000000000000" pitchFamily="49" charset="-128"/>
              </a:rPr>
              <a:t>～</a:t>
            </a:r>
            <a:r>
              <a:rPr lang="en-US" altLang="ja-JP" sz="1100" dirty="0">
                <a:latin typeface="BIZ UDゴシック" panose="020B0400000000000000" pitchFamily="49" charset="-128"/>
                <a:ea typeface="BIZ UDゴシック" panose="020B0400000000000000" pitchFamily="49" charset="-128"/>
              </a:rPr>
              <a:t>20</a:t>
            </a:r>
            <a:r>
              <a:rPr lang="ja-JP" altLang="en-US" sz="1100" dirty="0">
                <a:latin typeface="BIZ UDゴシック" panose="020B0400000000000000" pitchFamily="49" charset="-128"/>
                <a:ea typeface="BIZ UDゴシック" panose="020B0400000000000000" pitchFamily="49" charset="-128"/>
              </a:rPr>
              <a:t>代</a:t>
            </a:r>
            <a:endParaRPr lang="en-US" altLang="ja-JP" sz="1100" dirty="0">
              <a:latin typeface="BIZ UDゴシック" panose="020B0400000000000000" pitchFamily="49" charset="-128"/>
              <a:ea typeface="BIZ UDゴシック" panose="020B0400000000000000" pitchFamily="49" charset="-128"/>
            </a:endParaRPr>
          </a:p>
          <a:p>
            <a:pPr>
              <a:lnSpc>
                <a:spcPct val="130000"/>
              </a:lnSpc>
            </a:pPr>
            <a:r>
              <a:rPr lang="en-US" altLang="ja-JP" sz="1100" dirty="0">
                <a:latin typeface="BIZ UDゴシック" panose="020B0400000000000000" pitchFamily="49" charset="-128"/>
                <a:ea typeface="BIZ UDゴシック" panose="020B0400000000000000" pitchFamily="49" charset="-128"/>
              </a:rPr>
              <a:t>Point</a:t>
            </a:r>
            <a:r>
              <a:rPr lang="ja-JP" altLang="en-US" sz="1100" dirty="0">
                <a:latin typeface="BIZ UDゴシック" panose="020B0400000000000000" pitchFamily="49" charset="-128"/>
                <a:ea typeface="BIZ UDゴシック" panose="020B0400000000000000" pitchFamily="49" charset="-128"/>
              </a:rPr>
              <a:t>２　摂取から発症までは</a:t>
            </a:r>
            <a:r>
              <a:rPr lang="en-US" altLang="ja-JP" sz="1100" dirty="0">
                <a:latin typeface="BIZ UDゴシック" panose="020B0400000000000000" pitchFamily="49" charset="-128"/>
                <a:ea typeface="BIZ UDゴシック" panose="020B0400000000000000" pitchFamily="49" charset="-128"/>
              </a:rPr>
              <a:t>1</a:t>
            </a:r>
            <a:r>
              <a:rPr lang="ja-JP" altLang="en-US" sz="1100" dirty="0">
                <a:latin typeface="BIZ UDゴシック" panose="020B0400000000000000" pitchFamily="49" charset="-128"/>
                <a:ea typeface="BIZ UDゴシック" panose="020B0400000000000000" pitchFamily="49" charset="-128"/>
              </a:rPr>
              <a:t>～</a:t>
            </a:r>
            <a:r>
              <a:rPr lang="en-US" altLang="ja-JP" sz="1100" dirty="0">
                <a:latin typeface="BIZ UDゴシック" panose="020B0400000000000000" pitchFamily="49" charset="-128"/>
                <a:ea typeface="BIZ UDゴシック" panose="020B0400000000000000" pitchFamily="49" charset="-128"/>
              </a:rPr>
              <a:t>7</a:t>
            </a:r>
            <a:r>
              <a:rPr lang="ja-JP" altLang="en-US" sz="1100" dirty="0">
                <a:latin typeface="BIZ UDゴシック" panose="020B0400000000000000" pitchFamily="49" charset="-128"/>
                <a:ea typeface="BIZ UDゴシック" panose="020B0400000000000000" pitchFamily="49" charset="-128"/>
              </a:rPr>
              <a:t>日</a:t>
            </a:r>
            <a:endParaRPr lang="en-US" altLang="ja-JP" sz="1100" dirty="0">
              <a:latin typeface="BIZ UDゴシック" panose="020B0400000000000000" pitchFamily="49" charset="-128"/>
              <a:ea typeface="BIZ UDゴシック" panose="020B0400000000000000" pitchFamily="49" charset="-128"/>
            </a:endParaRPr>
          </a:p>
          <a:p>
            <a:pPr>
              <a:lnSpc>
                <a:spcPct val="130000"/>
              </a:lnSpc>
            </a:pPr>
            <a:r>
              <a:rPr lang="en-US" altLang="ja-JP" sz="1100" dirty="0">
                <a:latin typeface="BIZ UDゴシック" panose="020B0400000000000000" pitchFamily="49" charset="-128"/>
                <a:ea typeface="BIZ UDゴシック" panose="020B0400000000000000" pitchFamily="49" charset="-128"/>
              </a:rPr>
              <a:t>Point</a:t>
            </a:r>
            <a:r>
              <a:rPr lang="ja-JP" altLang="en-US" sz="1100" dirty="0">
                <a:latin typeface="BIZ UDゴシック" panose="020B0400000000000000" pitchFamily="49" charset="-128"/>
                <a:ea typeface="BIZ UDゴシック" panose="020B0400000000000000" pitchFamily="49" charset="-128"/>
              </a:rPr>
              <a:t>３　症状は下痢・腹痛・発熱</a:t>
            </a:r>
            <a:endParaRPr lang="en-US" altLang="ja-JP" sz="1100" dirty="0">
              <a:latin typeface="BIZ UDゴシック" panose="020B0400000000000000" pitchFamily="49" charset="-128"/>
              <a:ea typeface="BIZ UDゴシック" panose="020B0400000000000000" pitchFamily="49" charset="-128"/>
            </a:endParaRPr>
          </a:p>
          <a:p>
            <a:pPr>
              <a:lnSpc>
                <a:spcPct val="130000"/>
              </a:lnSpc>
            </a:pPr>
            <a:r>
              <a:rPr lang="en-US" altLang="ja-JP" sz="1100" dirty="0">
                <a:latin typeface="BIZ UDゴシック" panose="020B0400000000000000" pitchFamily="49" charset="-128"/>
                <a:ea typeface="BIZ UDゴシック" panose="020B0400000000000000" pitchFamily="49" charset="-128"/>
              </a:rPr>
              <a:t>Point</a:t>
            </a:r>
            <a:r>
              <a:rPr lang="ja-JP" altLang="en-US" sz="1100" dirty="0">
                <a:latin typeface="BIZ UDゴシック" panose="020B0400000000000000" pitchFamily="49" charset="-128"/>
                <a:ea typeface="BIZ UDゴシック" panose="020B0400000000000000" pitchFamily="49" charset="-128"/>
              </a:rPr>
              <a:t>４　まれに合併症を起こし手足の</a:t>
            </a:r>
            <a:endParaRPr lang="en-US" altLang="ja-JP" sz="1100" dirty="0">
              <a:latin typeface="BIZ UDゴシック" panose="020B0400000000000000" pitchFamily="49" charset="-128"/>
              <a:ea typeface="BIZ UDゴシック" panose="020B0400000000000000" pitchFamily="49" charset="-128"/>
            </a:endParaRPr>
          </a:p>
          <a:p>
            <a:pPr>
              <a:lnSpc>
                <a:spcPct val="130000"/>
              </a:lnSpc>
            </a:pPr>
            <a:r>
              <a:rPr lang="ja-JP" altLang="en-US" sz="1100" dirty="0">
                <a:latin typeface="BIZ UDゴシック" panose="020B0400000000000000" pitchFamily="49" charset="-128"/>
                <a:ea typeface="BIZ UDゴシック" panose="020B0400000000000000" pitchFamily="49" charset="-128"/>
              </a:rPr>
              <a:t>　　　 　麻痺などが数か月続くことも</a:t>
            </a:r>
          </a:p>
        </p:txBody>
      </p:sp>
      <p:pic>
        <p:nvPicPr>
          <p:cNvPr id="1028" name="Picture 4" descr="カンピロバクターの画像">
            <a:extLst>
              <a:ext uri="{FF2B5EF4-FFF2-40B4-BE49-F238E27FC236}">
                <a16:creationId xmlns:a16="http://schemas.microsoft.com/office/drawing/2014/main" id="{EEA32F58-34A2-4C6E-A052-669EB89BE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233" y="2252165"/>
            <a:ext cx="1033877" cy="771607"/>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68A5B623-00B5-446D-AC34-8E9F30615BDC}"/>
              </a:ext>
            </a:extLst>
          </p:cNvPr>
          <p:cNvSpPr/>
          <p:nvPr/>
        </p:nvSpPr>
        <p:spPr>
          <a:xfrm>
            <a:off x="476532" y="5162582"/>
            <a:ext cx="5548766" cy="1686937"/>
          </a:xfrm>
          <a:prstGeom prst="rect">
            <a:avLst/>
          </a:prstGeom>
        </p:spPr>
        <p:txBody>
          <a:bodyPr wrap="square">
            <a:spAutoFit/>
          </a:bodyPr>
          <a:lstStyle/>
          <a:p>
            <a:pPr>
              <a:lnSpc>
                <a:spcPct val="120000"/>
              </a:lnSpc>
            </a:pPr>
            <a:r>
              <a:rPr lang="ja-JP" altLang="en-US" sz="1100" dirty="0">
                <a:solidFill>
                  <a:srgbClr val="FFC000"/>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１　手洗い！</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solidFill>
                  <a:srgbClr val="FFC000"/>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２　調理器具は清潔に！</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solidFill>
                  <a:srgbClr val="FFC000"/>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３　生の鶏肉を他の食材に付けない！</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solidFill>
                  <a:srgbClr val="FFC000"/>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４　鶏肉を洗わない！</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latin typeface="BIZ UDゴシック" panose="020B0400000000000000" pitchFamily="49" charset="-128"/>
                <a:ea typeface="BIZ UDゴシック" panose="020B0400000000000000" pitchFamily="49" charset="-128"/>
              </a:rPr>
              <a:t>　　　（周囲にドリップが飛び散る）</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solidFill>
                  <a:srgbClr val="FFC000"/>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５　中心まで加熱！</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latin typeface="BIZ UDゴシック" panose="020B0400000000000000" pitchFamily="49" charset="-128"/>
                <a:ea typeface="BIZ UDゴシック" panose="020B0400000000000000" pitchFamily="49" charset="-128"/>
              </a:rPr>
              <a:t>　　　鶏肉を調理するときは、お肉の中心部まで</a:t>
            </a:r>
            <a:endParaRPr lang="en-US" altLang="ja-JP" sz="1100" dirty="0">
              <a:latin typeface="BIZ UDゴシック" panose="020B0400000000000000" pitchFamily="49" charset="-128"/>
              <a:ea typeface="BIZ UDゴシック" panose="020B0400000000000000" pitchFamily="49" charset="-128"/>
            </a:endParaRPr>
          </a:p>
          <a:p>
            <a:pPr>
              <a:lnSpc>
                <a:spcPct val="120000"/>
              </a:lnSpc>
            </a:pPr>
            <a:r>
              <a:rPr lang="ja-JP" altLang="en-US" sz="1100" dirty="0">
                <a:latin typeface="BIZ UDゴシック" panose="020B0400000000000000" pitchFamily="49" charset="-128"/>
                <a:ea typeface="BIZ UDゴシック" panose="020B0400000000000000" pitchFamily="49" charset="-128"/>
              </a:rPr>
              <a:t>　　　しっかり加熱しましょう</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中心の温度が</a:t>
            </a:r>
            <a:r>
              <a:rPr lang="en-US" altLang="ja-JP" sz="1100" dirty="0">
                <a:latin typeface="BIZ UDゴシック" panose="020B0400000000000000" pitchFamily="49" charset="-128"/>
                <a:ea typeface="BIZ UDゴシック" panose="020B0400000000000000" pitchFamily="49" charset="-128"/>
              </a:rPr>
              <a:t>75</a:t>
            </a:r>
            <a:r>
              <a:rPr lang="ja-JP" altLang="en-US" sz="1100" dirty="0">
                <a:latin typeface="BIZ UDゴシック" panose="020B0400000000000000" pitchFamily="49" charset="-128"/>
                <a:ea typeface="BIZ UDゴシック" panose="020B0400000000000000" pitchFamily="49" charset="-128"/>
              </a:rPr>
              <a:t>度以上</a:t>
            </a:r>
            <a:r>
              <a:rPr lang="en-US" altLang="ja-JP" sz="1100" dirty="0">
                <a:latin typeface="BIZ UDゴシック" panose="020B0400000000000000" pitchFamily="49" charset="-128"/>
                <a:ea typeface="BIZ UDゴシック" panose="020B0400000000000000" pitchFamily="49" charset="-128"/>
              </a:rPr>
              <a:t>1</a:t>
            </a:r>
            <a:r>
              <a:rPr lang="ja-JP" altLang="en-US" sz="1100" dirty="0">
                <a:latin typeface="BIZ UDゴシック" panose="020B0400000000000000" pitchFamily="49" charset="-128"/>
                <a:ea typeface="BIZ UDゴシック" panose="020B0400000000000000" pitchFamily="49" charset="-128"/>
              </a:rPr>
              <a:t>分以上）</a:t>
            </a:r>
          </a:p>
        </p:txBody>
      </p:sp>
      <p:pic>
        <p:nvPicPr>
          <p:cNvPr id="9" name="図 8">
            <a:extLst>
              <a:ext uri="{FF2B5EF4-FFF2-40B4-BE49-F238E27FC236}">
                <a16:creationId xmlns:a16="http://schemas.microsoft.com/office/drawing/2014/main" id="{AF45CE50-449D-4D51-9887-A68C52CBA59D}"/>
              </a:ext>
            </a:extLst>
          </p:cNvPr>
          <p:cNvPicPr>
            <a:picLocks noChangeAspect="1"/>
          </p:cNvPicPr>
          <p:nvPr/>
        </p:nvPicPr>
        <p:blipFill>
          <a:blip r:embed="rId6"/>
          <a:stretch>
            <a:fillRect/>
          </a:stretch>
        </p:blipFill>
        <p:spPr>
          <a:xfrm>
            <a:off x="3935589" y="5201258"/>
            <a:ext cx="1179626" cy="679689"/>
          </a:xfrm>
          <a:prstGeom prst="rect">
            <a:avLst/>
          </a:prstGeom>
        </p:spPr>
      </p:pic>
      <p:pic>
        <p:nvPicPr>
          <p:cNvPr id="10" name="図 9">
            <a:extLst>
              <a:ext uri="{FF2B5EF4-FFF2-40B4-BE49-F238E27FC236}">
                <a16:creationId xmlns:a16="http://schemas.microsoft.com/office/drawing/2014/main" id="{8755350F-CA1A-411A-9F55-4B98C74B5F68}"/>
              </a:ext>
            </a:extLst>
          </p:cNvPr>
          <p:cNvPicPr>
            <a:picLocks noChangeAspect="1"/>
          </p:cNvPicPr>
          <p:nvPr/>
        </p:nvPicPr>
        <p:blipFill rotWithShape="1">
          <a:blip r:embed="rId7"/>
          <a:srcRect t="5056" r="47638" b="-1"/>
          <a:stretch/>
        </p:blipFill>
        <p:spPr>
          <a:xfrm>
            <a:off x="5383158" y="5196604"/>
            <a:ext cx="863208" cy="729377"/>
          </a:xfrm>
          <a:prstGeom prst="rect">
            <a:avLst/>
          </a:prstGeom>
        </p:spPr>
      </p:pic>
      <p:sp>
        <p:nvSpPr>
          <p:cNvPr id="11" name="正方形/長方形 10">
            <a:extLst>
              <a:ext uri="{FF2B5EF4-FFF2-40B4-BE49-F238E27FC236}">
                <a16:creationId xmlns:a16="http://schemas.microsoft.com/office/drawing/2014/main" id="{A9A6F791-0F18-4986-B8B3-20B11F77CE4C}"/>
              </a:ext>
            </a:extLst>
          </p:cNvPr>
          <p:cNvSpPr/>
          <p:nvPr/>
        </p:nvSpPr>
        <p:spPr>
          <a:xfrm>
            <a:off x="353750" y="5009989"/>
            <a:ext cx="6150500" cy="1912942"/>
          </a:xfrm>
          <a:prstGeom prst="rect">
            <a:avLst/>
          </a:prstGeom>
          <a:noFill/>
          <a:ln w="85725"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C80185C-C2C5-43D8-91A9-C43598BFDEF4}"/>
              </a:ext>
            </a:extLst>
          </p:cNvPr>
          <p:cNvSpPr/>
          <p:nvPr/>
        </p:nvSpPr>
        <p:spPr>
          <a:xfrm>
            <a:off x="542139" y="4781431"/>
            <a:ext cx="3631593" cy="360548"/>
          </a:xfrm>
          <a:prstGeom prst="rect">
            <a:avLst/>
          </a:prstGeom>
          <a:solidFill>
            <a:schemeClr val="bg1"/>
          </a:solidFill>
        </p:spPr>
        <p:txBody>
          <a:bodyPr wrap="square" anchor="t">
            <a:spAutoFit/>
          </a:bodyPr>
          <a:lstStyle/>
          <a:p>
            <a:pPr algn="ctr">
              <a:lnSpc>
                <a:spcPct val="150000"/>
              </a:lnSpc>
            </a:pPr>
            <a:r>
              <a:rPr lang="ja-JP" altLang="en-US" sz="1400" dirty="0">
                <a:latin typeface="BIZ UDゴシック" panose="020B0400000000000000" pitchFamily="49" charset="-128"/>
                <a:ea typeface="BIZ UDゴシック" panose="020B0400000000000000" pitchFamily="49" charset="-128"/>
              </a:rPr>
              <a:t>家庭で調理する際に気を付けたいポイント</a:t>
            </a:r>
          </a:p>
        </p:txBody>
      </p:sp>
      <p:pic>
        <p:nvPicPr>
          <p:cNvPr id="12" name="図 11">
            <a:extLst>
              <a:ext uri="{FF2B5EF4-FFF2-40B4-BE49-F238E27FC236}">
                <a16:creationId xmlns:a16="http://schemas.microsoft.com/office/drawing/2014/main" id="{4EE8888B-346D-453B-87ED-3F2FE34750CB}"/>
              </a:ext>
            </a:extLst>
          </p:cNvPr>
          <p:cNvPicPr>
            <a:picLocks noChangeAspect="1"/>
          </p:cNvPicPr>
          <p:nvPr/>
        </p:nvPicPr>
        <p:blipFill>
          <a:blip r:embed="rId8"/>
          <a:stretch>
            <a:fillRect/>
          </a:stretch>
        </p:blipFill>
        <p:spPr>
          <a:xfrm>
            <a:off x="3914030" y="5920906"/>
            <a:ext cx="1306093" cy="661503"/>
          </a:xfrm>
          <a:prstGeom prst="rect">
            <a:avLst/>
          </a:prstGeom>
        </p:spPr>
      </p:pic>
      <p:pic>
        <p:nvPicPr>
          <p:cNvPr id="23" name="図 22">
            <a:extLst>
              <a:ext uri="{FF2B5EF4-FFF2-40B4-BE49-F238E27FC236}">
                <a16:creationId xmlns:a16="http://schemas.microsoft.com/office/drawing/2014/main" id="{265FC1A4-0D4F-4B7C-B2BD-4C6CDA58C4B9}"/>
              </a:ext>
            </a:extLst>
          </p:cNvPr>
          <p:cNvPicPr>
            <a:picLocks noChangeAspect="1"/>
          </p:cNvPicPr>
          <p:nvPr/>
        </p:nvPicPr>
        <p:blipFill>
          <a:blip r:embed="rId9"/>
          <a:stretch>
            <a:fillRect/>
          </a:stretch>
        </p:blipFill>
        <p:spPr>
          <a:xfrm>
            <a:off x="5439527" y="6071931"/>
            <a:ext cx="774922" cy="585434"/>
          </a:xfrm>
          <a:prstGeom prst="rect">
            <a:avLst/>
          </a:prstGeom>
        </p:spPr>
      </p:pic>
      <p:grpSp>
        <p:nvGrpSpPr>
          <p:cNvPr id="6" name="グループ化 5">
            <a:extLst>
              <a:ext uri="{FF2B5EF4-FFF2-40B4-BE49-F238E27FC236}">
                <a16:creationId xmlns:a16="http://schemas.microsoft.com/office/drawing/2014/main" id="{286577F1-899E-4ADC-9F84-3186D7912529}"/>
              </a:ext>
            </a:extLst>
          </p:cNvPr>
          <p:cNvGrpSpPr/>
          <p:nvPr/>
        </p:nvGrpSpPr>
        <p:grpSpPr>
          <a:xfrm>
            <a:off x="29895" y="811324"/>
            <a:ext cx="512244" cy="476373"/>
            <a:chOff x="1326722" y="1320907"/>
            <a:chExt cx="512244" cy="476373"/>
          </a:xfrm>
        </p:grpSpPr>
        <p:sp>
          <p:nvSpPr>
            <p:cNvPr id="2" name="楕円 1">
              <a:extLst>
                <a:ext uri="{FF2B5EF4-FFF2-40B4-BE49-F238E27FC236}">
                  <a16:creationId xmlns:a16="http://schemas.microsoft.com/office/drawing/2014/main" id="{3CDD65C5-43EE-4FB0-B060-0FF4169F8B71}"/>
                </a:ext>
              </a:extLst>
            </p:cNvPr>
            <p:cNvSpPr/>
            <p:nvPr/>
          </p:nvSpPr>
          <p:spPr>
            <a:xfrm>
              <a:off x="1391404" y="1431543"/>
              <a:ext cx="371945" cy="365737"/>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 name="正方形/長方形 23">
              <a:extLst>
                <a:ext uri="{FF2B5EF4-FFF2-40B4-BE49-F238E27FC236}">
                  <a16:creationId xmlns:a16="http://schemas.microsoft.com/office/drawing/2014/main" id="{7B008A68-CAEF-4D1B-82CE-EC334F8043F0}"/>
                </a:ext>
              </a:extLst>
            </p:cNvPr>
            <p:cNvSpPr/>
            <p:nvPr/>
          </p:nvSpPr>
          <p:spPr>
            <a:xfrm>
              <a:off x="1326722" y="1320907"/>
              <a:ext cx="512244" cy="475515"/>
            </a:xfrm>
            <a:prstGeom prst="rect">
              <a:avLst/>
            </a:prstGeom>
          </p:spPr>
          <p:txBody>
            <a:bodyPr wrap="square">
              <a:spAutoFit/>
            </a:bodyPr>
            <a:lstStyle/>
            <a:p>
              <a:pPr algn="ctr">
                <a:lnSpc>
                  <a:spcPct val="150000"/>
                </a:lnSpc>
              </a:pPr>
              <a:r>
                <a:rPr lang="en-US" altLang="ja-JP" sz="2000" b="1" i="0" dirty="0">
                  <a:solidFill>
                    <a:schemeClr val="bg1"/>
                  </a:solidFill>
                  <a:effectLst/>
                  <a:latin typeface="BIZ UDゴシック" panose="020B0400000000000000" pitchFamily="49" charset="-128"/>
                  <a:ea typeface="BIZ UDゴシック" panose="020B0400000000000000" pitchFamily="49" charset="-128"/>
                </a:rPr>
                <a:t>1</a:t>
              </a:r>
            </a:p>
          </p:txBody>
        </p:sp>
      </p:grpSp>
      <p:grpSp>
        <p:nvGrpSpPr>
          <p:cNvPr id="26" name="グループ化 25">
            <a:extLst>
              <a:ext uri="{FF2B5EF4-FFF2-40B4-BE49-F238E27FC236}">
                <a16:creationId xmlns:a16="http://schemas.microsoft.com/office/drawing/2014/main" id="{E785EDD7-D700-4147-9DF5-5C27B49E7AED}"/>
              </a:ext>
            </a:extLst>
          </p:cNvPr>
          <p:cNvGrpSpPr/>
          <p:nvPr/>
        </p:nvGrpSpPr>
        <p:grpSpPr>
          <a:xfrm>
            <a:off x="39420" y="1720754"/>
            <a:ext cx="512244" cy="475515"/>
            <a:chOff x="1336247" y="1309032"/>
            <a:chExt cx="512244" cy="475515"/>
          </a:xfrm>
        </p:grpSpPr>
        <p:sp>
          <p:nvSpPr>
            <p:cNvPr id="27" name="楕円 26">
              <a:extLst>
                <a:ext uri="{FF2B5EF4-FFF2-40B4-BE49-F238E27FC236}">
                  <a16:creationId xmlns:a16="http://schemas.microsoft.com/office/drawing/2014/main" id="{297BFD02-2D73-4610-A3BD-043BA523564B}"/>
                </a:ext>
              </a:extLst>
            </p:cNvPr>
            <p:cNvSpPr/>
            <p:nvPr/>
          </p:nvSpPr>
          <p:spPr>
            <a:xfrm>
              <a:off x="1405754" y="1410143"/>
              <a:ext cx="371945" cy="365737"/>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8" name="正方形/長方形 27">
              <a:extLst>
                <a:ext uri="{FF2B5EF4-FFF2-40B4-BE49-F238E27FC236}">
                  <a16:creationId xmlns:a16="http://schemas.microsoft.com/office/drawing/2014/main" id="{D194A3CE-B30B-48FD-938D-C2DCAA3FF1C9}"/>
                </a:ext>
              </a:extLst>
            </p:cNvPr>
            <p:cNvSpPr/>
            <p:nvPr/>
          </p:nvSpPr>
          <p:spPr>
            <a:xfrm>
              <a:off x="1336247" y="1309032"/>
              <a:ext cx="512244" cy="475515"/>
            </a:xfrm>
            <a:prstGeom prst="rect">
              <a:avLst/>
            </a:prstGeom>
          </p:spPr>
          <p:txBody>
            <a:bodyPr wrap="square">
              <a:spAutoFit/>
            </a:bodyPr>
            <a:lstStyle/>
            <a:p>
              <a:pPr algn="ctr">
                <a:lnSpc>
                  <a:spcPct val="150000"/>
                </a:lnSpc>
              </a:pPr>
              <a:r>
                <a:rPr lang="en-US" altLang="ja-JP" sz="2000" b="1" i="0" dirty="0">
                  <a:solidFill>
                    <a:schemeClr val="bg1"/>
                  </a:solidFill>
                  <a:effectLst/>
                  <a:latin typeface="BIZ UDゴシック" panose="020B0400000000000000" pitchFamily="49" charset="-128"/>
                  <a:ea typeface="BIZ UDゴシック" panose="020B0400000000000000" pitchFamily="49" charset="-128"/>
                </a:rPr>
                <a:t>2</a:t>
              </a:r>
            </a:p>
          </p:txBody>
        </p:sp>
      </p:grpSp>
      <p:sp>
        <p:nvSpPr>
          <p:cNvPr id="29" name="正方形/長方形 28">
            <a:extLst>
              <a:ext uri="{FF2B5EF4-FFF2-40B4-BE49-F238E27FC236}">
                <a16:creationId xmlns:a16="http://schemas.microsoft.com/office/drawing/2014/main" id="{AA415682-05C3-47FF-B5AB-D4A3B609C752}"/>
              </a:ext>
            </a:extLst>
          </p:cNvPr>
          <p:cNvSpPr/>
          <p:nvPr/>
        </p:nvSpPr>
        <p:spPr>
          <a:xfrm>
            <a:off x="487705" y="884942"/>
            <a:ext cx="6471945" cy="360548"/>
          </a:xfrm>
          <a:prstGeom prst="rect">
            <a:avLst/>
          </a:prstGeom>
        </p:spPr>
        <p:txBody>
          <a:bodyPr wrap="square">
            <a:spAutoFit/>
          </a:bodyPr>
          <a:lstStyle/>
          <a:p>
            <a:pPr>
              <a:lnSpc>
                <a:spcPct val="150000"/>
              </a:lnSpc>
            </a:pPr>
            <a:r>
              <a:rPr lang="ja-JP" altLang="en-US" sz="1400" b="1" dirty="0">
                <a:solidFill>
                  <a:srgbClr val="008000"/>
                </a:solidFill>
                <a:latin typeface="BIZ UDゴシック" panose="020B0400000000000000" pitchFamily="49" charset="-128"/>
                <a:ea typeface="BIZ UDゴシック" panose="020B0400000000000000" pitchFamily="49" charset="-128"/>
              </a:rPr>
              <a:t>最近の</a:t>
            </a:r>
            <a:r>
              <a:rPr lang="en-US" altLang="ja-JP" sz="1400" b="1" dirty="0">
                <a:solidFill>
                  <a:srgbClr val="008000"/>
                </a:solidFill>
                <a:latin typeface="BIZ UDゴシック" panose="020B0400000000000000" pitchFamily="49" charset="-128"/>
                <a:ea typeface="BIZ UDゴシック" panose="020B0400000000000000" pitchFamily="49" charset="-128"/>
              </a:rPr>
              <a:t>ICT</a:t>
            </a:r>
            <a:r>
              <a:rPr lang="ja-JP" altLang="en-US" sz="1400" b="1" dirty="0">
                <a:solidFill>
                  <a:srgbClr val="008000"/>
                </a:solidFill>
                <a:latin typeface="BIZ UDゴシック" panose="020B0400000000000000" pitchFamily="49" charset="-128"/>
                <a:ea typeface="BIZ UDゴシック" panose="020B0400000000000000" pitchFamily="49" charset="-128"/>
              </a:rPr>
              <a:t>活動</a:t>
            </a:r>
            <a:endParaRPr lang="ja-JP" altLang="en-US" sz="1400" b="1" i="0" dirty="0">
              <a:solidFill>
                <a:srgbClr val="008000"/>
              </a:solidFill>
              <a:effectLst/>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7AD0CAEF-A056-452A-AA49-80C4B275B334}"/>
              </a:ext>
            </a:extLst>
          </p:cNvPr>
          <p:cNvSpPr/>
          <p:nvPr/>
        </p:nvSpPr>
        <p:spPr>
          <a:xfrm>
            <a:off x="2591927" y="178785"/>
            <a:ext cx="2266165" cy="553998"/>
          </a:xfrm>
          <a:prstGeom prst="rect">
            <a:avLst/>
          </a:prstGeom>
        </p:spPr>
        <p:txBody>
          <a:bodyPr wrap="square">
            <a:spAutoFit/>
          </a:bodyPr>
          <a:lstStyle/>
          <a:p>
            <a:r>
              <a:rPr lang="en-US" altLang="ja-JP" sz="1000" dirty="0">
                <a:solidFill>
                  <a:srgbClr val="000000"/>
                </a:solidFill>
                <a:latin typeface="BIZ UDゴシック" panose="020B0400000000000000" pitchFamily="49" charset="-128"/>
                <a:ea typeface="BIZ UDゴシック" panose="020B0400000000000000" pitchFamily="49" charset="-128"/>
              </a:rPr>
              <a:t>ICT</a:t>
            </a:r>
            <a:r>
              <a:rPr lang="ja-JP" altLang="en-US" sz="1000" dirty="0">
                <a:solidFill>
                  <a:srgbClr val="000000"/>
                </a:solidFill>
                <a:latin typeface="BIZ UDゴシック" panose="020B0400000000000000" pitchFamily="49" charset="-128"/>
                <a:ea typeface="BIZ UDゴシック" panose="020B0400000000000000" pitchFamily="49" charset="-128"/>
              </a:rPr>
              <a:t>とは </a:t>
            </a:r>
            <a:r>
              <a:rPr lang="en-US" altLang="ja-JP" sz="1000" dirty="0">
                <a:solidFill>
                  <a:srgbClr val="000000"/>
                </a:solidFill>
                <a:latin typeface="BIZ UDゴシック" panose="020B0400000000000000" pitchFamily="49" charset="-128"/>
                <a:ea typeface="BIZ UDゴシック" panose="020B0400000000000000" pitchFamily="49" charset="-128"/>
              </a:rPr>
              <a:t>Infection control team ( </a:t>
            </a:r>
            <a:r>
              <a:rPr lang="ja-JP" altLang="en-US" sz="1000" dirty="0">
                <a:solidFill>
                  <a:srgbClr val="000000"/>
                </a:solidFill>
                <a:latin typeface="BIZ UDゴシック" panose="020B0400000000000000" pitchFamily="49" charset="-128"/>
                <a:ea typeface="BIZ UDゴシック" panose="020B0400000000000000" pitchFamily="49" charset="-128"/>
              </a:rPr>
              <a:t>感染制御チーム </a:t>
            </a:r>
            <a:r>
              <a:rPr lang="en-US" altLang="ja-JP" sz="1000" dirty="0">
                <a:solidFill>
                  <a:srgbClr val="000000"/>
                </a:solidFill>
                <a:latin typeface="BIZ UDゴシック" panose="020B0400000000000000" pitchFamily="49" charset="-128"/>
                <a:ea typeface="BIZ UDゴシック" panose="020B0400000000000000" pitchFamily="49" charset="-128"/>
              </a:rPr>
              <a:t>) </a:t>
            </a:r>
            <a:r>
              <a:rPr lang="ja-JP" altLang="en-US" sz="1000" dirty="0">
                <a:solidFill>
                  <a:srgbClr val="000000"/>
                </a:solidFill>
                <a:latin typeface="BIZ UDゴシック" panose="020B0400000000000000" pitchFamily="49" charset="-128"/>
                <a:ea typeface="BIZ UDゴシック" panose="020B0400000000000000" pitchFamily="49" charset="-128"/>
              </a:rPr>
              <a:t>の略称です</a:t>
            </a:r>
            <a:endParaRPr lang="en-US" altLang="ja-JP" sz="1000" dirty="0">
              <a:solidFill>
                <a:srgbClr val="000000"/>
              </a:solidFill>
              <a:latin typeface="BIZ UDゴシック" panose="020B0400000000000000" pitchFamily="49" charset="-128"/>
              <a:ea typeface="BIZ UDゴシック" panose="020B0400000000000000" pitchFamily="49" charset="-128"/>
            </a:endParaRPr>
          </a:p>
          <a:p>
            <a:r>
              <a:rPr lang="ja-JP" altLang="en-US" sz="1000" dirty="0">
                <a:solidFill>
                  <a:srgbClr val="000000"/>
                </a:solidFill>
                <a:latin typeface="BIZ UDゴシック" panose="020B0400000000000000" pitchFamily="49" charset="-128"/>
                <a:ea typeface="BIZ UDゴシック" panose="020B0400000000000000" pitchFamily="49" charset="-128"/>
              </a:rPr>
              <a:t>院内の感染防止活動を行っています</a:t>
            </a:r>
            <a:r>
              <a:rPr lang="ja-JP" altLang="en-US" sz="1000" i="0" dirty="0">
                <a:solidFill>
                  <a:srgbClr val="000000"/>
                </a:solidFill>
                <a:effectLst/>
                <a:latin typeface="BIZ UDゴシック" panose="020B0400000000000000" pitchFamily="49" charset="-128"/>
                <a:ea typeface="BIZ UDゴシック" panose="020B0400000000000000" pitchFamily="49" charset="-128"/>
              </a:rPr>
              <a:t>　</a:t>
            </a:r>
          </a:p>
        </p:txBody>
      </p:sp>
      <p:sp>
        <p:nvSpPr>
          <p:cNvPr id="31" name="正方形/長方形 30">
            <a:extLst>
              <a:ext uri="{FF2B5EF4-FFF2-40B4-BE49-F238E27FC236}">
                <a16:creationId xmlns:a16="http://schemas.microsoft.com/office/drawing/2014/main" id="{F445D2E5-9452-40BF-827A-BD91BB840C0B}"/>
              </a:ext>
            </a:extLst>
          </p:cNvPr>
          <p:cNvSpPr/>
          <p:nvPr/>
        </p:nvSpPr>
        <p:spPr>
          <a:xfrm>
            <a:off x="366430" y="1229485"/>
            <a:ext cx="5810045" cy="497765"/>
          </a:xfrm>
          <a:prstGeom prst="rect">
            <a:avLst/>
          </a:prstGeom>
        </p:spPr>
        <p:txBody>
          <a:bodyPr wrap="square">
            <a:spAutoFit/>
          </a:bodyPr>
          <a:lstStyle/>
          <a:p>
            <a:pPr>
              <a:lnSpc>
                <a:spcPct val="130000"/>
              </a:lnSpc>
            </a:pPr>
            <a:r>
              <a:rPr lang="ja-JP" altLang="en-US" sz="1100" dirty="0">
                <a:latin typeface="BIZ UDゴシック" panose="020B0400000000000000" pitchFamily="49" charset="-128"/>
                <a:ea typeface="BIZ UDゴシック" panose="020B0400000000000000" pitchFamily="49" charset="-128"/>
              </a:rPr>
              <a:t>連携する病院やクリニック、保健所と感染対策カンファレンスを開催しました。</a:t>
            </a:r>
            <a:endParaRPr lang="en-US" altLang="ja-JP" sz="1100" dirty="0">
              <a:latin typeface="BIZ UDゴシック" panose="020B0400000000000000" pitchFamily="49" charset="-128"/>
              <a:ea typeface="BIZ UDゴシック" panose="020B0400000000000000" pitchFamily="49" charset="-128"/>
            </a:endParaRPr>
          </a:p>
          <a:p>
            <a:pPr>
              <a:lnSpc>
                <a:spcPct val="130000"/>
              </a:lnSpc>
            </a:pPr>
            <a:r>
              <a:rPr lang="ja-JP" altLang="en-US" sz="1100" dirty="0">
                <a:latin typeface="BIZ UDゴシック" panose="020B0400000000000000" pitchFamily="49" charset="-128"/>
                <a:ea typeface="BIZ UDゴシック" panose="020B0400000000000000" pitchFamily="49" charset="-128"/>
              </a:rPr>
              <a:t>感染症の発生や耐性菌の検出、抗菌薬使用について情報共有を行っています。</a:t>
            </a:r>
          </a:p>
        </p:txBody>
      </p:sp>
      <p:pic>
        <p:nvPicPr>
          <p:cNvPr id="1026" name="Picture 2" descr="薬のイラスト「カプセル・セット」">
            <a:extLst>
              <a:ext uri="{FF2B5EF4-FFF2-40B4-BE49-F238E27FC236}">
                <a16:creationId xmlns:a16="http://schemas.microsoft.com/office/drawing/2014/main" id="{3DE5ECD9-E237-4BCE-B711-BED8069A03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2296" y="895547"/>
            <a:ext cx="643270" cy="697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薬のイラスト「粒状の薬・セット」">
            <a:extLst>
              <a:ext uri="{FF2B5EF4-FFF2-40B4-BE49-F238E27FC236}">
                <a16:creationId xmlns:a16="http://schemas.microsoft.com/office/drawing/2014/main" id="{D1163EA9-C744-4AAC-B83E-B081068C2C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7930" y="1214398"/>
            <a:ext cx="335756" cy="501128"/>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962F30E6-0087-43A6-B938-FC12B5DDA58C}"/>
              </a:ext>
            </a:extLst>
          </p:cNvPr>
          <p:cNvSpPr/>
          <p:nvPr/>
        </p:nvSpPr>
        <p:spPr>
          <a:xfrm>
            <a:off x="4882696" y="246261"/>
            <a:ext cx="1416775" cy="461665"/>
          </a:xfrm>
          <a:prstGeom prst="rect">
            <a:avLst/>
          </a:prstGeom>
          <a:ln>
            <a:solidFill>
              <a:schemeClr val="bg1">
                <a:lumMod val="75000"/>
              </a:schemeClr>
            </a:solidFill>
          </a:ln>
        </p:spPr>
        <p:txBody>
          <a:bodyPr wrap="square">
            <a:spAutoFit/>
          </a:bodyPr>
          <a:lstStyle/>
          <a:p>
            <a:r>
              <a:rPr lang="ja-JP" altLang="en-US" sz="900" dirty="0">
                <a:solidFill>
                  <a:srgbClr val="000000"/>
                </a:solidFill>
                <a:latin typeface="BIZ UDゴシック" panose="020B0400000000000000" pitchFamily="49" charset="-128"/>
                <a:ea typeface="BIZ UDゴシック" panose="020B0400000000000000" pitchFamily="49" charset="-128"/>
              </a:rPr>
              <a:t>発行月：</a:t>
            </a:r>
            <a:r>
              <a:rPr lang="en-US" altLang="ja-JP" sz="900" dirty="0">
                <a:solidFill>
                  <a:srgbClr val="000000"/>
                </a:solidFill>
                <a:latin typeface="BIZ UDゴシック" panose="020B0400000000000000" pitchFamily="49" charset="-128"/>
                <a:ea typeface="BIZ UDゴシック" panose="020B0400000000000000" pitchFamily="49" charset="-128"/>
              </a:rPr>
              <a:t>2026</a:t>
            </a:r>
            <a:r>
              <a:rPr lang="ja-JP" altLang="en-US" sz="900" dirty="0">
                <a:solidFill>
                  <a:srgbClr val="000000"/>
                </a:solidFill>
                <a:latin typeface="BIZ UDゴシック" panose="020B0400000000000000" pitchFamily="49" charset="-128"/>
                <a:ea typeface="BIZ UDゴシック" panose="020B0400000000000000" pitchFamily="49" charset="-128"/>
              </a:rPr>
              <a:t>年</a:t>
            </a:r>
            <a:r>
              <a:rPr lang="en-US" altLang="ja-JP" sz="900" dirty="0">
                <a:solidFill>
                  <a:srgbClr val="000000"/>
                </a:solidFill>
                <a:latin typeface="BIZ UDゴシック" panose="020B0400000000000000" pitchFamily="49" charset="-128"/>
                <a:ea typeface="BIZ UDゴシック" panose="020B0400000000000000" pitchFamily="49" charset="-128"/>
              </a:rPr>
              <a:t>6</a:t>
            </a:r>
            <a:r>
              <a:rPr lang="ja-JP" altLang="en-US" sz="900" dirty="0">
                <a:solidFill>
                  <a:srgbClr val="000000"/>
                </a:solidFill>
                <a:latin typeface="BIZ UDゴシック" panose="020B0400000000000000" pitchFamily="49" charset="-128"/>
                <a:ea typeface="BIZ UDゴシック" panose="020B0400000000000000" pitchFamily="49" charset="-128"/>
              </a:rPr>
              <a:t>月</a:t>
            </a:r>
            <a:endParaRPr lang="en-US" altLang="ja-JP" sz="900" dirty="0">
              <a:solidFill>
                <a:srgbClr val="000000"/>
              </a:solidFill>
              <a:latin typeface="BIZ UDゴシック" panose="020B0400000000000000" pitchFamily="49" charset="-128"/>
              <a:ea typeface="BIZ UDゴシック" panose="020B0400000000000000" pitchFamily="49" charset="-128"/>
            </a:endParaRPr>
          </a:p>
          <a:p>
            <a:r>
              <a:rPr lang="ja-JP" altLang="en-US" sz="900" i="0" dirty="0">
                <a:solidFill>
                  <a:srgbClr val="000000"/>
                </a:solidFill>
                <a:effectLst/>
                <a:latin typeface="BIZ UDゴシック" panose="020B0400000000000000" pitchFamily="49" charset="-128"/>
                <a:ea typeface="BIZ UDゴシック" panose="020B0400000000000000" pitchFamily="49" charset="-128"/>
              </a:rPr>
              <a:t>発行元：</a:t>
            </a:r>
            <a:r>
              <a:rPr lang="en-US" altLang="ja-JP" sz="900" i="0" dirty="0">
                <a:solidFill>
                  <a:srgbClr val="000000"/>
                </a:solidFill>
                <a:effectLst/>
                <a:latin typeface="BIZ UDゴシック" panose="020B0400000000000000" pitchFamily="49" charset="-128"/>
                <a:ea typeface="BIZ UDゴシック" panose="020B0400000000000000" pitchFamily="49" charset="-128"/>
              </a:rPr>
              <a:t>ICIC</a:t>
            </a:r>
          </a:p>
          <a:p>
            <a:r>
              <a:rPr lang="ja-JP" altLang="en-US" sz="600" i="0" dirty="0">
                <a:solidFill>
                  <a:srgbClr val="000000"/>
                </a:solidFill>
                <a:effectLst/>
                <a:latin typeface="BIZ UDゴシック" panose="020B0400000000000000" pitchFamily="49" charset="-128"/>
                <a:ea typeface="BIZ UDゴシック" panose="020B0400000000000000" pitchFamily="49" charset="-128"/>
              </a:rPr>
              <a:t>　　（</a:t>
            </a:r>
            <a:r>
              <a:rPr lang="ja-JP" altLang="en-US" sz="600" dirty="0">
                <a:solidFill>
                  <a:srgbClr val="000000"/>
                </a:solidFill>
                <a:latin typeface="BIZ UDゴシック" panose="020B0400000000000000" pitchFamily="49" charset="-128"/>
                <a:ea typeface="BIZ UDゴシック" panose="020B0400000000000000" pitchFamily="49" charset="-128"/>
              </a:rPr>
              <a:t>感染対策情報発信センター）</a:t>
            </a:r>
            <a:endParaRPr lang="ja-JP" altLang="en-US" sz="900" i="0" dirty="0">
              <a:solidFill>
                <a:srgbClr val="000000"/>
              </a:solidFill>
              <a:effectLst/>
              <a:latin typeface="BIZ UDゴシック" panose="020B0400000000000000" pitchFamily="49" charset="-128"/>
              <a:ea typeface="BIZ UDゴシック" panose="020B0400000000000000" pitchFamily="49" charset="-128"/>
            </a:endParaRPr>
          </a:p>
        </p:txBody>
      </p:sp>
      <p:pic>
        <p:nvPicPr>
          <p:cNvPr id="37" name="図 36">
            <a:extLst>
              <a:ext uri="{FF2B5EF4-FFF2-40B4-BE49-F238E27FC236}">
                <a16:creationId xmlns:a16="http://schemas.microsoft.com/office/drawing/2014/main" id="{D7B2EB00-5CF6-4119-9C53-CAE88DDEA1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16503" y="7582962"/>
            <a:ext cx="737941" cy="553455"/>
          </a:xfrm>
          <a:prstGeom prst="rect">
            <a:avLst/>
          </a:prstGeom>
        </p:spPr>
      </p:pic>
      <p:pic>
        <p:nvPicPr>
          <p:cNvPr id="39" name="図 38">
            <a:extLst>
              <a:ext uri="{FF2B5EF4-FFF2-40B4-BE49-F238E27FC236}">
                <a16:creationId xmlns:a16="http://schemas.microsoft.com/office/drawing/2014/main" id="{35E13A65-73E6-4861-9115-36A5F1B83A59}"/>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863590" y="7581222"/>
            <a:ext cx="737941" cy="553456"/>
          </a:xfrm>
          <a:prstGeom prst="rect">
            <a:avLst/>
          </a:prstGeom>
        </p:spPr>
      </p:pic>
      <p:sp>
        <p:nvSpPr>
          <p:cNvPr id="40" name="コンテンツ プレースホルダー 15">
            <a:extLst>
              <a:ext uri="{FF2B5EF4-FFF2-40B4-BE49-F238E27FC236}">
                <a16:creationId xmlns:a16="http://schemas.microsoft.com/office/drawing/2014/main" id="{27293A3E-D503-4E2D-8A6C-D8071E5F6948}"/>
              </a:ext>
            </a:extLst>
          </p:cNvPr>
          <p:cNvSpPr txBox="1">
            <a:spLocks/>
          </p:cNvSpPr>
          <p:nvPr/>
        </p:nvSpPr>
        <p:spPr>
          <a:xfrm>
            <a:off x="2633392" y="8209021"/>
            <a:ext cx="1176232" cy="76211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ja-JP" altLang="en-US" sz="900" dirty="0">
                <a:latin typeface="BIZ UDPゴシック" panose="020B0400000000000000" pitchFamily="50" charset="-128"/>
                <a:ea typeface="BIZ UDPゴシック" panose="020B0400000000000000" pitchFamily="50" charset="-128"/>
              </a:rPr>
              <a:t>鶏肉ドリップに見立てた模擬物（蛍光になるビタミン</a:t>
            </a:r>
            <a:r>
              <a:rPr lang="en-US" altLang="ja-JP" sz="900" dirty="0">
                <a:latin typeface="BIZ UDPゴシック" panose="020B0400000000000000" pitchFamily="50" charset="-128"/>
                <a:ea typeface="BIZ UDPゴシック" panose="020B0400000000000000" pitchFamily="50" charset="-128"/>
              </a:rPr>
              <a:t>B</a:t>
            </a:r>
            <a:r>
              <a:rPr lang="ja-JP" altLang="en-US" sz="900" dirty="0">
                <a:latin typeface="BIZ UDPゴシック" panose="020B0400000000000000" pitchFamily="50" charset="-128"/>
                <a:ea typeface="BIZ UDPゴシック" panose="020B0400000000000000" pitchFamily="50" charset="-128"/>
              </a:rPr>
              <a:t>溶液）をボウルに塗る</a:t>
            </a:r>
            <a:endParaRPr lang="en-US" altLang="ja-JP" sz="900" dirty="0">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53D56904-511C-4CE2-87A2-13A121FC6AD3}"/>
              </a:ext>
            </a:extLst>
          </p:cNvPr>
          <p:cNvCxnSpPr>
            <a:cxnSpLocks/>
          </p:cNvCxnSpPr>
          <p:nvPr/>
        </p:nvCxnSpPr>
        <p:spPr>
          <a:xfrm>
            <a:off x="3601815" y="7868404"/>
            <a:ext cx="211656" cy="0"/>
          </a:xfrm>
          <a:prstGeom prst="straightConnector1">
            <a:avLst/>
          </a:prstGeom>
          <a:ln w="3810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5" name="直線矢印コネクタ 44">
            <a:extLst>
              <a:ext uri="{FF2B5EF4-FFF2-40B4-BE49-F238E27FC236}">
                <a16:creationId xmlns:a16="http://schemas.microsoft.com/office/drawing/2014/main" id="{8D304FFF-CE20-4953-BEA9-4DF66EBCDC0F}"/>
              </a:ext>
            </a:extLst>
          </p:cNvPr>
          <p:cNvCxnSpPr>
            <a:cxnSpLocks/>
          </p:cNvCxnSpPr>
          <p:nvPr/>
        </p:nvCxnSpPr>
        <p:spPr>
          <a:xfrm>
            <a:off x="4612235" y="7879493"/>
            <a:ext cx="211656" cy="0"/>
          </a:xfrm>
          <a:prstGeom prst="straightConnector1">
            <a:avLst/>
          </a:prstGeom>
          <a:ln w="3810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47" name="コンテンツ プレースホルダー 15">
            <a:extLst>
              <a:ext uri="{FF2B5EF4-FFF2-40B4-BE49-F238E27FC236}">
                <a16:creationId xmlns:a16="http://schemas.microsoft.com/office/drawing/2014/main" id="{2A7417A7-E92E-400F-965E-5A457A685AF4}"/>
              </a:ext>
            </a:extLst>
          </p:cNvPr>
          <p:cNvSpPr txBox="1">
            <a:spLocks/>
          </p:cNvSpPr>
          <p:nvPr/>
        </p:nvSpPr>
        <p:spPr>
          <a:xfrm>
            <a:off x="4707480" y="8208000"/>
            <a:ext cx="1134199" cy="69705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900" dirty="0">
                <a:latin typeface="BIZ UDPゴシック" panose="020B0400000000000000" pitchFamily="50" charset="-128"/>
                <a:ea typeface="BIZ UDPゴシック" panose="020B0400000000000000" pitchFamily="50" charset="-128"/>
              </a:rPr>
              <a:t>模擬物のスポンジへの付着や周囲の飛び散りをブラックライトで確かめる</a:t>
            </a:r>
            <a:endParaRPr lang="en-US" altLang="ja-JP" sz="900"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E18535-3A9C-4189-AAAA-B357178C6727}"/>
              </a:ext>
            </a:extLst>
          </p:cNvPr>
          <p:cNvSpPr/>
          <p:nvPr/>
        </p:nvSpPr>
        <p:spPr>
          <a:xfrm>
            <a:off x="264416" y="7306517"/>
            <a:ext cx="2348377" cy="1598066"/>
          </a:xfrm>
          <a:prstGeom prst="rect">
            <a:avLst/>
          </a:prstGeom>
        </p:spPr>
        <p:txBody>
          <a:bodyPr wrap="square">
            <a:spAutoFit/>
          </a:bodyPr>
          <a:lstStyle/>
          <a:p>
            <a:pPr>
              <a:lnSpc>
                <a:spcPct val="130000"/>
              </a:lnSpc>
            </a:pPr>
            <a:r>
              <a:rPr lang="ja-JP" altLang="en-US" sz="1100" dirty="0">
                <a:latin typeface="BIZ UDPゴシック" panose="020B0400000000000000" pitchFamily="50" charset="-128"/>
                <a:ea typeface="BIZ UDPゴシック" panose="020B0400000000000000" pitchFamily="50" charset="-128"/>
              </a:rPr>
              <a:t>調理室では適切な手洗い、</a:t>
            </a:r>
            <a:endParaRPr lang="en-US" altLang="ja-JP" sz="1100" dirty="0">
              <a:latin typeface="BIZ UDPゴシック" panose="020B0400000000000000" pitchFamily="50" charset="-128"/>
              <a:ea typeface="BIZ UDPゴシック" panose="020B0400000000000000" pitchFamily="50" charset="-128"/>
            </a:endParaRPr>
          </a:p>
          <a:p>
            <a:pPr>
              <a:lnSpc>
                <a:spcPct val="130000"/>
              </a:lnSpc>
            </a:pPr>
            <a:r>
              <a:rPr lang="ja-JP" altLang="en-US" sz="1100" dirty="0">
                <a:latin typeface="BIZ UDPゴシック" panose="020B0400000000000000" pitchFamily="50" charset="-128"/>
                <a:ea typeface="BIZ UDPゴシック" panose="020B0400000000000000" pitchFamily="50" charset="-128"/>
              </a:rPr>
              <a:t>中心部までの確実な加熱、</a:t>
            </a:r>
            <a:endParaRPr lang="en-US" altLang="ja-JP" sz="1100" dirty="0">
              <a:latin typeface="BIZ UDPゴシック" panose="020B0400000000000000" pitchFamily="50" charset="-128"/>
              <a:ea typeface="BIZ UDPゴシック" panose="020B0400000000000000" pitchFamily="50" charset="-128"/>
            </a:endParaRPr>
          </a:p>
          <a:p>
            <a:pPr>
              <a:lnSpc>
                <a:spcPct val="130000"/>
              </a:lnSpc>
            </a:pPr>
            <a:r>
              <a:rPr lang="ja-JP" altLang="en-US" sz="1100" dirty="0">
                <a:latin typeface="BIZ UDPゴシック" panose="020B0400000000000000" pitchFamily="50" charset="-128"/>
                <a:ea typeface="BIZ UDPゴシック" panose="020B0400000000000000" pitchFamily="50" charset="-128"/>
              </a:rPr>
              <a:t>調理器具の消毒、体調管理などを</a:t>
            </a:r>
            <a:endParaRPr lang="en-US" altLang="ja-JP" sz="1100" dirty="0">
              <a:latin typeface="BIZ UDPゴシック" panose="020B0400000000000000" pitchFamily="50" charset="-128"/>
              <a:ea typeface="BIZ UDPゴシック" panose="020B0400000000000000" pitchFamily="50" charset="-128"/>
            </a:endParaRPr>
          </a:p>
          <a:p>
            <a:pPr>
              <a:lnSpc>
                <a:spcPct val="130000"/>
              </a:lnSpc>
            </a:pPr>
            <a:r>
              <a:rPr lang="ja-JP" altLang="en-US" sz="1100" dirty="0">
                <a:latin typeface="BIZ UDPゴシック" panose="020B0400000000000000" pitchFamily="50" charset="-128"/>
                <a:ea typeface="BIZ UDPゴシック" panose="020B0400000000000000" pitchFamily="50" charset="-128"/>
              </a:rPr>
              <a:t>徹底し、安全な食事提供に</a:t>
            </a:r>
            <a:endParaRPr lang="en-US" altLang="ja-JP" sz="1100" dirty="0">
              <a:latin typeface="BIZ UDPゴシック" panose="020B0400000000000000" pitchFamily="50" charset="-128"/>
              <a:ea typeface="BIZ UDPゴシック" panose="020B0400000000000000" pitchFamily="50" charset="-128"/>
            </a:endParaRPr>
          </a:p>
          <a:p>
            <a:pPr>
              <a:lnSpc>
                <a:spcPct val="130000"/>
              </a:lnSpc>
            </a:pPr>
            <a:r>
              <a:rPr lang="ja-JP" altLang="en-US" sz="1100" dirty="0">
                <a:latin typeface="BIZ UDPゴシック" panose="020B0400000000000000" pitchFamily="50" charset="-128"/>
                <a:ea typeface="BIZ UDPゴシック" panose="020B0400000000000000" pitchFamily="50" charset="-128"/>
              </a:rPr>
              <a:t>努めています！</a:t>
            </a:r>
            <a:endParaRPr lang="en-US" altLang="ja-JP" sz="1100" dirty="0">
              <a:latin typeface="BIZ UDPゴシック" panose="020B0400000000000000" pitchFamily="50" charset="-128"/>
              <a:ea typeface="BIZ UDPゴシック" panose="020B0400000000000000" pitchFamily="50" charset="-128"/>
            </a:endParaRPr>
          </a:p>
          <a:p>
            <a:pPr>
              <a:lnSpc>
                <a:spcPct val="130000"/>
              </a:lnSpc>
            </a:pPr>
            <a:r>
              <a:rPr lang="ja-JP" altLang="en-US" sz="1100" dirty="0">
                <a:latin typeface="BIZ UDPゴシック" panose="020B0400000000000000" pitchFamily="50" charset="-128"/>
                <a:ea typeface="BIZ UDPゴシック" panose="020B0400000000000000" pitchFamily="50" charset="-128"/>
              </a:rPr>
              <a:t>また、定期的に調理員への</a:t>
            </a:r>
            <a:endParaRPr lang="en-US" altLang="ja-JP" sz="1100" dirty="0">
              <a:latin typeface="BIZ UDPゴシック" panose="020B0400000000000000" pitchFamily="50" charset="-128"/>
              <a:ea typeface="BIZ UDPゴシック" panose="020B0400000000000000" pitchFamily="50" charset="-128"/>
            </a:endParaRPr>
          </a:p>
          <a:p>
            <a:pPr>
              <a:lnSpc>
                <a:spcPct val="130000"/>
              </a:lnSpc>
            </a:pPr>
            <a:r>
              <a:rPr lang="ja-JP" altLang="en-US" sz="1100" dirty="0">
                <a:latin typeface="BIZ UDPゴシック" panose="020B0400000000000000" pitchFamily="50" charset="-128"/>
                <a:ea typeface="BIZ UDPゴシック" panose="020B0400000000000000" pitchFamily="50" charset="-128"/>
              </a:rPr>
              <a:t>感染対策研修を行っています。</a:t>
            </a:r>
            <a:endParaRPr lang="ja-JP" altLang="en-US" sz="1100" dirty="0">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786F196E-0966-423C-A8B8-0805F2DB745E}"/>
              </a:ext>
            </a:extLst>
          </p:cNvPr>
          <p:cNvSpPr/>
          <p:nvPr/>
        </p:nvSpPr>
        <p:spPr>
          <a:xfrm>
            <a:off x="366431" y="7003145"/>
            <a:ext cx="1474402" cy="312073"/>
          </a:xfrm>
          <a:prstGeom prst="rect">
            <a:avLst/>
          </a:prstGeom>
          <a:solidFill>
            <a:schemeClr val="bg1"/>
          </a:solidFill>
        </p:spPr>
        <p:txBody>
          <a:bodyPr wrap="square">
            <a:spAutoFit/>
          </a:bodyPr>
          <a:lstStyle/>
          <a:p>
            <a:pPr algn="ctr">
              <a:lnSpc>
                <a:spcPct val="120000"/>
              </a:lnSpc>
            </a:pPr>
            <a:r>
              <a:rPr lang="ja-JP" altLang="en-US" sz="1400" dirty="0">
                <a:latin typeface="BIZ UDPゴシック" panose="020B0400000000000000" pitchFamily="50" charset="-128"/>
                <a:ea typeface="BIZ UDPゴシック" panose="020B0400000000000000" pitchFamily="50" charset="-128"/>
              </a:rPr>
              <a:t>当院の取り組み　</a:t>
            </a:r>
            <a:endParaRPr lang="ja-JP" altLang="en-US" sz="1400"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9AF80373-FB45-4D3A-8E51-F98FC3D9122E}"/>
              </a:ext>
            </a:extLst>
          </p:cNvPr>
          <p:cNvSpPr/>
          <p:nvPr/>
        </p:nvSpPr>
        <p:spPr>
          <a:xfrm>
            <a:off x="2543312" y="7249504"/>
            <a:ext cx="4166706" cy="261610"/>
          </a:xfrm>
          <a:prstGeom prst="rect">
            <a:avLst/>
          </a:prstGeom>
        </p:spPr>
        <p:txBody>
          <a:bodyPr wrap="square">
            <a:spAutoFit/>
          </a:bodyP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研修会の例</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　「交差汚染対策～洗浄時の飛び散り確認」</a:t>
            </a:r>
            <a:endParaRPr lang="ja-JP" altLang="en-US" sz="1100" dirty="0"/>
          </a:p>
        </p:txBody>
      </p:sp>
      <p:cxnSp>
        <p:nvCxnSpPr>
          <p:cNvPr id="50" name="直線矢印コネクタ 49">
            <a:extLst>
              <a:ext uri="{FF2B5EF4-FFF2-40B4-BE49-F238E27FC236}">
                <a16:creationId xmlns:a16="http://schemas.microsoft.com/office/drawing/2014/main" id="{FF21E1E1-8F00-4419-A315-E73A320C9866}"/>
              </a:ext>
            </a:extLst>
          </p:cNvPr>
          <p:cNvCxnSpPr>
            <a:cxnSpLocks/>
          </p:cNvCxnSpPr>
          <p:nvPr/>
        </p:nvCxnSpPr>
        <p:spPr>
          <a:xfrm>
            <a:off x="5626560" y="7849354"/>
            <a:ext cx="211656" cy="0"/>
          </a:xfrm>
          <a:prstGeom prst="straightConnector1">
            <a:avLst/>
          </a:prstGeom>
          <a:ln w="3810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51" name="コンテンツ プレースホルダー 15">
            <a:extLst>
              <a:ext uri="{FF2B5EF4-FFF2-40B4-BE49-F238E27FC236}">
                <a16:creationId xmlns:a16="http://schemas.microsoft.com/office/drawing/2014/main" id="{04A9022C-1101-4EBF-90AF-0177A39FAC0A}"/>
              </a:ext>
            </a:extLst>
          </p:cNvPr>
          <p:cNvSpPr txBox="1">
            <a:spLocks/>
          </p:cNvSpPr>
          <p:nvPr/>
        </p:nvSpPr>
        <p:spPr>
          <a:xfrm>
            <a:off x="5816884" y="7581222"/>
            <a:ext cx="916419" cy="9753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ja-JP" altLang="en-US" sz="1000" dirty="0">
                <a:latin typeface="BIZ UDPゴシック" panose="020B0400000000000000" pitchFamily="50" charset="-128"/>
                <a:ea typeface="BIZ UDPゴシック" panose="020B0400000000000000" pitchFamily="50" charset="-128"/>
              </a:rPr>
              <a:t>使用物品の清潔な管理、運用を再確認しました！</a:t>
            </a:r>
            <a:endParaRPr lang="en-US" altLang="ja-JP" sz="1000" dirty="0">
              <a:latin typeface="BIZ UDPゴシック" panose="020B0400000000000000" pitchFamily="50" charset="-128"/>
              <a:ea typeface="BIZ UDPゴシック" panose="020B0400000000000000" pitchFamily="50" charset="-128"/>
            </a:endParaRPr>
          </a:p>
        </p:txBody>
      </p:sp>
      <p:pic>
        <p:nvPicPr>
          <p:cNvPr id="43" name="グラフィックス 42" descr="親指を立てるしぐさ">
            <a:extLst>
              <a:ext uri="{FF2B5EF4-FFF2-40B4-BE49-F238E27FC236}">
                <a16:creationId xmlns:a16="http://schemas.microsoft.com/office/drawing/2014/main" id="{A5781106-0754-421C-891E-4982424EC8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73943" y="8423237"/>
            <a:ext cx="370965" cy="370965"/>
          </a:xfrm>
          <a:prstGeom prst="rect">
            <a:avLst/>
          </a:prstGeom>
        </p:spPr>
      </p:pic>
      <p:pic>
        <p:nvPicPr>
          <p:cNvPr id="52" name="グラフィックス 51" descr="ハート">
            <a:extLst>
              <a:ext uri="{FF2B5EF4-FFF2-40B4-BE49-F238E27FC236}">
                <a16:creationId xmlns:a16="http://schemas.microsoft.com/office/drawing/2014/main" id="{99999856-785A-4463-8FA7-BA6C8DF57B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255184">
            <a:off x="6257345" y="8301432"/>
            <a:ext cx="294680" cy="294680"/>
          </a:xfrm>
          <a:prstGeom prst="rect">
            <a:avLst/>
          </a:prstGeom>
        </p:spPr>
      </p:pic>
      <p:pic>
        <p:nvPicPr>
          <p:cNvPr id="55" name="Picture 4">
            <a:extLst>
              <a:ext uri="{FF2B5EF4-FFF2-40B4-BE49-F238E27FC236}">
                <a16:creationId xmlns:a16="http://schemas.microsoft.com/office/drawing/2014/main" id="{9E337BF0-9177-45E6-BBCA-677B7723155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25566" y="150011"/>
            <a:ext cx="3709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図 53">
            <a:extLst>
              <a:ext uri="{FF2B5EF4-FFF2-40B4-BE49-F238E27FC236}">
                <a16:creationId xmlns:a16="http://schemas.microsoft.com/office/drawing/2014/main" id="{DACF1D6E-3060-4368-ADF1-C7459C2C3ACE}"/>
              </a:ext>
            </a:extLst>
          </p:cNvPr>
          <p:cNvPicPr>
            <a:picLocks noChangeAspect="1"/>
          </p:cNvPicPr>
          <p:nvPr/>
        </p:nvPicPr>
        <p:blipFill rotWithShape="1">
          <a:blip r:embed="rId21">
            <a:extLst>
              <a:ext uri="{28A0092B-C50C-407E-A947-70E740481C1C}">
                <a14:useLocalDpi xmlns:a14="http://schemas.microsoft.com/office/drawing/2010/main" val="0"/>
              </a:ext>
            </a:extLst>
          </a:blip>
          <a:srcRect l="50153" t="52152" r="24731" b="19454"/>
          <a:stretch/>
        </p:blipFill>
        <p:spPr>
          <a:xfrm>
            <a:off x="3855216" y="7588996"/>
            <a:ext cx="726769" cy="525988"/>
          </a:xfrm>
          <a:prstGeom prst="rect">
            <a:avLst/>
          </a:prstGeom>
        </p:spPr>
      </p:pic>
      <p:sp>
        <p:nvSpPr>
          <p:cNvPr id="53" name="コンテンツ プレースホルダー 15">
            <a:extLst>
              <a:ext uri="{FF2B5EF4-FFF2-40B4-BE49-F238E27FC236}">
                <a16:creationId xmlns:a16="http://schemas.microsoft.com/office/drawing/2014/main" id="{D5CB1B00-3DD9-4C32-95F5-FAFD2CEB91D9}"/>
              </a:ext>
            </a:extLst>
          </p:cNvPr>
          <p:cNvSpPr txBox="1">
            <a:spLocks/>
          </p:cNvSpPr>
          <p:nvPr/>
        </p:nvSpPr>
        <p:spPr>
          <a:xfrm>
            <a:off x="3809624" y="8258535"/>
            <a:ext cx="897856" cy="5106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ja-JP" altLang="en-US" sz="900" dirty="0">
                <a:latin typeface="BIZ UDPゴシック" panose="020B0400000000000000" pitchFamily="50" charset="-128"/>
                <a:ea typeface="BIZ UDPゴシック" panose="020B0400000000000000" pitchFamily="50" charset="-128"/>
              </a:rPr>
              <a:t>スポンジで　ボウルを洗う</a:t>
            </a:r>
            <a:endParaRPr lang="en-US" altLang="ja-JP" sz="9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11303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657</TotalTime>
  <Words>483</Words>
  <Application>Microsoft Office PowerPoint</Application>
  <PresentationFormat>画面に合わせる (4:3)</PresentationFormat>
  <Paragraphs>45</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BIZ UDPゴシック</vt:lpstr>
      <vt:lpstr>BIZ UDゴシック</vt:lpstr>
      <vt:lpstr>游ゴシック</vt:lpstr>
      <vt:lpstr>游ゴシック Light</vt:lpstr>
      <vt:lpstr>Arial</vt:lpstr>
      <vt:lpstr>Calibri</vt:lpstr>
      <vt:lpstr>Calibri Light</vt:lpstr>
      <vt:lpstr>Office テーマ</vt:lpstr>
      <vt:lpstr>ICTニュース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ICTニュース</dc:title>
  <dc:creator>感染管理（専従）</dc:creator>
  <cp:lastModifiedBy>z2153</cp:lastModifiedBy>
  <cp:revision>49</cp:revision>
  <cp:lastPrinted>2026-06-04T05:04:13Z</cp:lastPrinted>
  <dcterms:created xsi:type="dcterms:W3CDTF">2026-04-24T08:41:39Z</dcterms:created>
  <dcterms:modified xsi:type="dcterms:W3CDTF">2026-06-04T05:04:31Z</dcterms:modified>
</cp:coreProperties>
</file>